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79" r:id="rId3"/>
    <p:sldId id="262" r:id="rId4"/>
    <p:sldId id="270" r:id="rId5"/>
    <p:sldId id="257" r:id="rId6"/>
    <p:sldId id="266" r:id="rId7"/>
    <p:sldId id="282" r:id="rId8"/>
    <p:sldId id="283" r:id="rId9"/>
    <p:sldId id="288" r:id="rId10"/>
    <p:sldId id="293" r:id="rId11"/>
    <p:sldId id="294" r:id="rId12"/>
    <p:sldId id="295" r:id="rId13"/>
    <p:sldId id="263" r:id="rId14"/>
    <p:sldId id="26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4D4F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42BB28-079D-4C2B-9634-13BA9DCADAA7}" type="datetimeFigureOut">
              <a:rPr lang="en-US" smtClean="0"/>
              <a:pPr/>
              <a:t>11/17/2016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0B1C35-5224-45AF-8E4F-1E2F53FA45D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0B1C35-5224-45AF-8E4F-1E2F53FA45D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0A870-F9AB-4D0D-8DB6-8D6958FDA8EB}" type="datetimeFigureOut">
              <a:rPr lang="en-US" smtClean="0"/>
              <a:pPr/>
              <a:t>11/17/2016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B36A6-9E81-4EE9-87C1-AC4CE61442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0A870-F9AB-4D0D-8DB6-8D6958FDA8EB}" type="datetimeFigureOut">
              <a:rPr lang="en-US" smtClean="0"/>
              <a:pPr/>
              <a:t>11/17/2016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B36A6-9E81-4EE9-87C1-AC4CE61442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0A870-F9AB-4D0D-8DB6-8D6958FDA8EB}" type="datetimeFigureOut">
              <a:rPr lang="en-US" smtClean="0"/>
              <a:pPr/>
              <a:t>11/17/2016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B36A6-9E81-4EE9-87C1-AC4CE61442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0A870-F9AB-4D0D-8DB6-8D6958FDA8EB}" type="datetimeFigureOut">
              <a:rPr lang="en-US" smtClean="0"/>
              <a:pPr/>
              <a:t>11/17/2016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B36A6-9E81-4EE9-87C1-AC4CE61442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0A870-F9AB-4D0D-8DB6-8D6958FDA8EB}" type="datetimeFigureOut">
              <a:rPr lang="en-US" smtClean="0"/>
              <a:pPr/>
              <a:t>11/17/2016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B36A6-9E81-4EE9-87C1-AC4CE61442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0A870-F9AB-4D0D-8DB6-8D6958FDA8EB}" type="datetimeFigureOut">
              <a:rPr lang="en-US" smtClean="0"/>
              <a:pPr/>
              <a:t>11/17/2016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B36A6-9E81-4EE9-87C1-AC4CE61442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0A870-F9AB-4D0D-8DB6-8D6958FDA8EB}" type="datetimeFigureOut">
              <a:rPr lang="en-US" smtClean="0"/>
              <a:pPr/>
              <a:t>11/17/2016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B36A6-9E81-4EE9-87C1-AC4CE61442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0A870-F9AB-4D0D-8DB6-8D6958FDA8EB}" type="datetimeFigureOut">
              <a:rPr lang="en-US" smtClean="0"/>
              <a:pPr/>
              <a:t>11/17/2016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B36A6-9E81-4EE9-87C1-AC4CE61442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0A870-F9AB-4D0D-8DB6-8D6958FDA8EB}" type="datetimeFigureOut">
              <a:rPr lang="en-US" smtClean="0"/>
              <a:pPr/>
              <a:t>11/17/2016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B36A6-9E81-4EE9-87C1-AC4CE61442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0A870-F9AB-4D0D-8DB6-8D6958FDA8EB}" type="datetimeFigureOut">
              <a:rPr lang="en-US" smtClean="0"/>
              <a:pPr/>
              <a:t>11/17/2016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B36A6-9E81-4EE9-87C1-AC4CE61442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0A870-F9AB-4D0D-8DB6-8D6958FDA8EB}" type="datetimeFigureOut">
              <a:rPr lang="en-US" smtClean="0"/>
              <a:pPr/>
              <a:t>11/17/2016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B36A6-9E81-4EE9-87C1-AC4CE61442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D0A870-F9AB-4D0D-8DB6-8D6958FDA8EB}" type="datetimeFigureOut">
              <a:rPr lang="en-US" smtClean="0"/>
              <a:pPr/>
              <a:t>11/17/2016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4B36A6-9E81-4EE9-87C1-AC4CE614428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7999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7" name="Picture 6" descr="buildin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81000"/>
            <a:ext cx="9144000" cy="59436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609600" y="2001322"/>
            <a:ext cx="68580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6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¯^</a:t>
            </a:r>
            <a:r>
              <a:rPr lang="en-US" sz="166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vMZg</a:t>
            </a:r>
            <a:endParaRPr lang="en-US" sz="166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mgm¨v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mgvavb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 Abykxjbx-7.2  </a:t>
            </a:r>
            <a:br>
              <a:rPr lang="en-US" b="1" u="sng" dirty="0" smtClean="0">
                <a:latin typeface="SutonnyMJ" pitchFamily="2" charset="0"/>
                <a:cs typeface="SutonnyMJ" pitchFamily="2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486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1143000" y="1143000"/>
          <a:ext cx="6400800" cy="5965825"/>
        </p:xfrm>
        <a:graphic>
          <a:graphicData uri="http://schemas.openxmlformats.org/presentationml/2006/ole">
            <p:oleObj spid="_x0000_s45059" name="Equation" r:id="rId3" imgW="2298600" imgH="26668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81000" y="381000"/>
            <a:ext cx="8382000" cy="75405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*** </a:t>
            </a:r>
            <a:r>
              <a:rPr lang="en-US" sz="3200" b="1" u="sng" dirty="0" err="1" smtClean="0">
                <a:latin typeface="SutonnyMJ" pitchFamily="2" charset="0"/>
                <a:cs typeface="SutonnyMJ" pitchFamily="2" charset="0"/>
              </a:rPr>
              <a:t>mgvavb</a:t>
            </a:r>
            <a:r>
              <a:rPr lang="en-US" sz="3200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u="sng" dirty="0" err="1" smtClean="0">
                <a:latin typeface="SutonnyMJ" pitchFamily="2" charset="0"/>
                <a:cs typeface="SutonnyMJ" pitchFamily="2" charset="0"/>
              </a:rPr>
              <a:t>Ki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32.      4CosxCos2xCos3x=1</a:t>
            </a:r>
          </a:p>
          <a:p>
            <a:pPr>
              <a:buNone/>
            </a:pPr>
            <a:endParaRPr lang="en-US" sz="3200" b="1" u="sng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mgvavbt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    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4CosxCos2xCos3x=1</a:t>
            </a:r>
          </a:p>
          <a:p>
            <a:pPr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     or, 2Cos2x(2Cos3xCosx)=1</a:t>
            </a:r>
          </a:p>
          <a:p>
            <a:pPr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     or, 2Cos2x(Cos4x+Cos2x)=1</a:t>
            </a:r>
          </a:p>
          <a:p>
            <a:pPr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    or, 2Cos4xCos2x+2Cos</a:t>
            </a:r>
            <a:r>
              <a:rPr lang="en-US" sz="32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2x-1=0</a:t>
            </a:r>
          </a:p>
          <a:p>
            <a:pPr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    or, 2Cos4xCos2x+Cos4x=0</a:t>
            </a:r>
          </a:p>
          <a:p>
            <a:pPr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    or, Cos4x(2Cos2x+1)=0</a:t>
            </a:r>
          </a:p>
          <a:p>
            <a:pPr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or, Cos4x=0,    or, 2Cos2x+1=0</a:t>
            </a:r>
          </a:p>
          <a:p>
            <a:pPr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or, 4x=(2n+1)</a:t>
            </a:r>
            <a:r>
              <a:rPr lang="el-GR" sz="3200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/2,    or,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Cos2x=-1/2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or, 4x=(2n+1)</a:t>
            </a:r>
            <a:r>
              <a:rPr lang="el-GR" sz="3200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/2,    or, Cos2x=-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1/2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or,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=(2n+1)</a:t>
            </a:r>
            <a:r>
              <a:rPr lang="el-GR" sz="3200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/8,   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or,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Cos2x=Cos2</a:t>
            </a:r>
            <a:r>
              <a:rPr lang="el-GR" sz="3200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/3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81000" y="381000"/>
            <a:ext cx="8382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endParaRPr lang="en-US" sz="3200" b="1" u="sng" dirty="0" smtClean="0">
              <a:latin typeface="SutonnyMJ" pitchFamily="2" charset="0"/>
              <a:cs typeface="SutonnyMJ" pitchFamily="2" charset="0"/>
            </a:endParaRP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or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Cos2x=Cos2</a:t>
            </a:r>
            <a:r>
              <a:rPr lang="el-GR" sz="3200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/3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r,        2x=(2n+1)2</a:t>
            </a:r>
            <a:r>
              <a:rPr lang="el-GR" sz="3200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/3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or,       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=(2n+1)2</a:t>
            </a:r>
            <a:r>
              <a:rPr lang="el-GR" sz="3200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/6</a:t>
            </a:r>
          </a:p>
          <a:p>
            <a:r>
              <a:rPr lang="en-US" sz="3200" dirty="0" smtClean="0">
                <a:latin typeface="SutonnyMJ" pitchFamily="2" charset="0"/>
                <a:cs typeface="SutonnyMJ" pitchFamily="2" charset="0"/>
              </a:rPr>
              <a:t>‡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hLv‡b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,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gvb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†h †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Kvb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c~Y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msL¨v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</p:spPr>
        <p:txBody>
          <a:bodyPr/>
          <a:lstStyle/>
          <a:p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cvV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g~j¨vqb</a:t>
            </a:r>
            <a:endParaRPr lang="en-US" b="1" u="sng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229600" cy="4525963"/>
          </a:xfr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/>
          <a:lstStyle/>
          <a:p>
            <a:pPr>
              <a:buNone/>
            </a:pP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                   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mgm¨v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t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33,35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endParaRPr lang="en-US" dirty="0" smtClean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81200" y="1752600"/>
            <a:ext cx="4724400" cy="2215991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3800" b="1" dirty="0" err="1" smtClean="0">
                <a:latin typeface="SutonnyMJ" pitchFamily="2" charset="0"/>
                <a:cs typeface="SutonnyMJ" pitchFamily="2" charset="0"/>
              </a:rPr>
              <a:t>ab¨ev</a:t>
            </a:r>
            <a:r>
              <a:rPr lang="en-US" sz="13800" b="1" dirty="0" smtClean="0">
                <a:latin typeface="SutonnyMJ" pitchFamily="2" charset="0"/>
                <a:cs typeface="SutonnyMJ" pitchFamily="2" charset="0"/>
              </a:rPr>
              <a:t>`</a:t>
            </a:r>
            <a:endParaRPr lang="en-US" sz="32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09600" y="762000"/>
            <a:ext cx="8534400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D”PZi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MwYZ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2q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cÎ</a:t>
            </a:r>
            <a:endParaRPr lang="en-US" sz="4400" dirty="0" smtClean="0">
              <a:latin typeface="SutonnyMJ" pitchFamily="2" charset="0"/>
              <a:cs typeface="SutonnyMJ" pitchFamily="2" charset="0"/>
            </a:endParaRP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105400" y="4267200"/>
            <a:ext cx="3461204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Dc¯’vcbvqt</a:t>
            </a:r>
            <a:endParaRPr lang="en-US" sz="3600" dirty="0" smtClean="0">
              <a:solidFill>
                <a:srgbClr val="7030A0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36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gyynv</a:t>
            </a:r>
            <a:r>
              <a:rPr lang="en-US" sz="36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¤§` </a:t>
            </a:r>
            <a:r>
              <a:rPr lang="en-US" sz="36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Avnmvb</a:t>
            </a:r>
            <a:r>
              <a:rPr lang="en-US" sz="36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nvexe</a:t>
            </a:r>
            <a:r>
              <a:rPr lang="en-US" sz="36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</a:p>
          <a:p>
            <a:r>
              <a:rPr lang="en-US" sz="36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mnKvwi</a:t>
            </a:r>
            <a:r>
              <a:rPr lang="en-US" sz="36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Aa¨vcK</a:t>
            </a:r>
            <a:endParaRPr lang="en-US" sz="3600" dirty="0" smtClean="0">
              <a:solidFill>
                <a:srgbClr val="7030A0"/>
              </a:solidFill>
              <a:latin typeface="SutonnyMJ" pitchFamily="2" charset="0"/>
              <a:cs typeface="SutonnyMJ" pitchFamily="2" charset="0"/>
            </a:endParaRPr>
          </a:p>
          <a:p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/>
      <p:bldP spid="7" grpId="0"/>
      <p:bldP spid="7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914400"/>
            <a:ext cx="7696200" cy="2590800"/>
          </a:xfrm>
        </p:spPr>
        <p:txBody>
          <a:bodyPr>
            <a:normAutofit fontScale="90000"/>
          </a:bodyPr>
          <a:lstStyle/>
          <a:p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b="1" u="sng" dirty="0" smtClean="0">
                <a:latin typeface="SutonnyMJ" pitchFamily="2" charset="0"/>
                <a:cs typeface="SutonnyMJ" pitchFamily="2" charset="0"/>
              </a:rPr>
            </a:b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AvR‡Ki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cvV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 </a:t>
            </a:r>
            <a:br>
              <a:rPr lang="en-US" b="1" u="sng" dirty="0" smtClean="0">
                <a:latin typeface="SutonnyMJ" pitchFamily="2" charset="0"/>
                <a:cs typeface="SutonnyMJ" pitchFamily="2" charset="0"/>
              </a:rPr>
            </a:br>
            <a:r>
              <a:rPr lang="en-US" b="1" dirty="0" smtClean="0">
                <a:latin typeface="SutonnyMJ" pitchFamily="2" charset="0"/>
                <a:cs typeface="SutonnyMJ" pitchFamily="2" charset="0"/>
              </a:rPr>
              <a:t>Aa¨vq-7g</a:t>
            </a:r>
            <a:br>
              <a:rPr lang="en-US" b="1" dirty="0" smtClean="0">
                <a:latin typeface="SutonnyMJ" pitchFamily="2" charset="0"/>
                <a:cs typeface="SutonnyMJ" pitchFamily="2" charset="0"/>
              </a:rPr>
            </a:br>
            <a:r>
              <a:rPr lang="en-US" b="1" dirty="0" smtClean="0">
                <a:latin typeface="SutonnyMJ" pitchFamily="2" charset="0"/>
                <a:cs typeface="SutonnyMJ" pitchFamily="2" charset="0"/>
              </a:rPr>
              <a:t>Abykxjbx-7.2  </a:t>
            </a:r>
            <a:br>
              <a:rPr lang="en-US" b="1" dirty="0" smtClean="0">
                <a:latin typeface="SutonnyMJ" pitchFamily="2" charset="0"/>
                <a:cs typeface="SutonnyMJ" pitchFamily="2" charset="0"/>
              </a:rPr>
            </a:br>
            <a:endParaRPr lang="en-US" b="1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676400" y="4038600"/>
            <a:ext cx="6400800" cy="1752600"/>
          </a:xfr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</p:spPr>
        <p:txBody>
          <a:bodyPr/>
          <a:lstStyle/>
          <a:p>
            <a:r>
              <a:rPr lang="en-US" sz="3600" b="1" u="sng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wÎ‡KvYwgwZK</a:t>
            </a:r>
            <a:r>
              <a:rPr lang="en-US" sz="3600" b="1" u="sng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 </a:t>
            </a:r>
            <a:r>
              <a:rPr lang="en-US" sz="3600" b="1" u="sng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mgxKi‡Yi</a:t>
            </a:r>
            <a:r>
              <a:rPr lang="en-US" sz="3600" b="1" u="sng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u="sng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mvaviY</a:t>
            </a:r>
            <a:r>
              <a:rPr lang="en-US" sz="3600" b="1" u="sng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u="sng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mgvavb</a:t>
            </a:r>
            <a:endParaRPr lang="en-US" sz="3600" b="1" u="sng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3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‡jKPvi-3</a:t>
            </a:r>
          </a:p>
          <a:p>
            <a:endParaRPr lang="en-US" b="1" u="sng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solidFill>
            <a:schemeClr val="accent5"/>
          </a:solidFill>
        </p:spPr>
        <p:txBody>
          <a:bodyPr/>
          <a:lstStyle/>
          <a:p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cv‡Vi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Kvw•LZ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wkLb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dj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/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D‡Ïk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¨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ln>
            <a:solidFill>
              <a:schemeClr val="accent6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wÎ‡KvYwgwZK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mgxKi‡Yi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mvaviY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mgvavb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wbY©q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Ki‡Z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cvi‡e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|</a:t>
            </a:r>
          </a:p>
          <a:p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wbw`©ó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e¨ewa‡Z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wÎ‡KvYwgwZK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mgxKi‡Yi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mgvavb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wbY©q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Ki‡Z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cvi‡e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|</a:t>
            </a:r>
            <a:endParaRPr lang="en-US" sz="3600" b="1" u="sng" dirty="0" smtClean="0"/>
          </a:p>
          <a:p>
            <a:pPr>
              <a:buNone/>
            </a:pP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1143000"/>
          </a:xfrm>
          <a:solidFill>
            <a:schemeClr val="accent3">
              <a:lumMod val="75000"/>
            </a:schemeClr>
          </a:solidFill>
        </p:spPr>
        <p:txBody>
          <a:bodyPr/>
          <a:lstStyle/>
          <a:p>
            <a:r>
              <a:rPr lang="en-US" dirty="0" err="1" smtClean="0">
                <a:latin typeface="SutonnyMJ" pitchFamily="2" charset="0"/>
                <a:cs typeface="SutonnyMJ" pitchFamily="2" charset="0"/>
              </a:rPr>
              <a:t>wÎ‡KvYwgwZK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mgxKiY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endParaRPr lang="en-US" b="1" u="sng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2438400"/>
            <a:ext cx="8305800" cy="2209800"/>
          </a:xfrm>
          <a:prstGeom prst="rect">
            <a:avLst/>
          </a:prstGeom>
          <a:solidFill>
            <a:schemeClr val="accent5"/>
          </a:solidFill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1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c~e</a:t>
            </a:r>
            <a:r>
              <a:rPr kumimoji="0" lang="en-US" sz="32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© </a:t>
            </a:r>
            <a:r>
              <a:rPr kumimoji="0" lang="en-US" sz="3200" b="1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Ávb</a:t>
            </a:r>
            <a:r>
              <a:rPr kumimoji="0" lang="en-US" sz="32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 </a:t>
            </a:r>
            <a:r>
              <a:rPr kumimoji="0" lang="en-US" sz="3200" b="1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hvPvB</a:t>
            </a:r>
            <a:endParaRPr kumimoji="0" lang="en-US" sz="3200" b="1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SutonnyMJ" pitchFamily="2" charset="0"/>
              <a:ea typeface="+mn-ea"/>
              <a:cs typeface="SutonnyMJ" pitchFamily="2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#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wÎ‡KvYwgwZK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 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mgxKiY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  </a:t>
            </a:r>
            <a:endParaRPr lang="en-US" sz="3200" dirty="0" smtClean="0">
              <a:latin typeface="SutonnyMJ" pitchFamily="2" charset="0"/>
              <a:cs typeface="SutonnyMJ" pitchFamily="2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SutonnyMJ" pitchFamily="2" charset="0"/>
              <a:ea typeface="+mn-ea"/>
              <a:cs typeface="SutonnyMJ" pitchFamily="2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610600" cy="1143000"/>
          </a:xfrm>
          <a:solidFill>
            <a:schemeClr val="accent1"/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2.  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wewfbœ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wÎ‡KvYwgwZK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mgxKi‡Yi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mgvav‡bi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m~Î</a:t>
            </a:r>
            <a:endParaRPr lang="en-US" b="1" u="sng" dirty="0" smtClean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001000" cy="4114800"/>
          </a:xfrm>
          <a:noFill/>
        </p:spPr>
        <p:txBody>
          <a:bodyPr>
            <a:normAutofit/>
          </a:bodyPr>
          <a:lstStyle/>
          <a:p>
            <a:r>
              <a:rPr lang="en-US" dirty="0" smtClean="0"/>
              <a:t>1. </a:t>
            </a: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Sin</a:t>
            </a:r>
            <a:r>
              <a:rPr lang="el-GR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θ</a:t>
            </a: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=0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n‡j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  </a:t>
            </a:r>
            <a:r>
              <a:rPr lang="el-G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θ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=n</a:t>
            </a:r>
            <a:r>
              <a:rPr lang="el-G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hLb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†h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c~Y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msL¨v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|</a:t>
            </a:r>
          </a:p>
          <a:p>
            <a:r>
              <a:rPr lang="en-US" dirty="0" smtClean="0"/>
              <a:t>2. </a:t>
            </a: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l-GR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θ</a:t>
            </a: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=0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n‡j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l-G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θ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=(2n+1)</a:t>
            </a:r>
            <a:r>
              <a:rPr lang="el-G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/2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hLb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†h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c~Y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msL¨v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r>
              <a:rPr lang="en-US" dirty="0" smtClean="0"/>
              <a:t>3</a:t>
            </a:r>
            <a:r>
              <a:rPr lang="en-US" dirty="0" smtClean="0">
                <a:solidFill>
                  <a:srgbClr val="00B050"/>
                </a:solidFill>
              </a:rPr>
              <a:t>. tan</a:t>
            </a:r>
            <a:r>
              <a:rPr lang="el-GR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θ</a:t>
            </a: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=0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n‡j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l-G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θ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=n</a:t>
            </a:r>
            <a:r>
              <a:rPr lang="el-G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hLb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†h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c~Y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msL¨v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dirty="0" smtClean="0"/>
          </a:p>
          <a:p>
            <a:endParaRPr lang="en-US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US" dirty="0" smtClean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026" name="Equation" r:id="rId3" imgW="11412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610600" cy="1143000"/>
          </a:xfrm>
          <a:solidFill>
            <a:schemeClr val="accent1"/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2.  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wewfbœ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wÎ‡KvYwgwZK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mgxKi‡Yi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mgvav‡bi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m~Î</a:t>
            </a:r>
            <a:endParaRPr lang="en-US" b="1" u="sng" dirty="0" smtClean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153400" cy="4114800"/>
          </a:xfrm>
          <a:noFill/>
        </p:spPr>
        <p:txBody>
          <a:bodyPr>
            <a:normAutofit/>
          </a:bodyPr>
          <a:lstStyle/>
          <a:p>
            <a:r>
              <a:rPr lang="en-US" dirty="0" smtClean="0"/>
              <a:t>4. </a:t>
            </a: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Sin</a:t>
            </a:r>
            <a:r>
              <a:rPr lang="el-GR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θ</a:t>
            </a: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=k=Sin</a:t>
            </a:r>
            <a:r>
              <a:rPr lang="el-GR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n‡j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  </a:t>
            </a:r>
            <a:r>
              <a:rPr lang="el-G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θ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=n</a:t>
            </a:r>
            <a:r>
              <a:rPr lang="el-G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+(-1)</a:t>
            </a:r>
            <a:r>
              <a:rPr lang="en-US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hLb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†h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c~Y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msL¨v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|</a:t>
            </a:r>
          </a:p>
          <a:p>
            <a:r>
              <a:rPr lang="en-US" dirty="0" smtClean="0"/>
              <a:t>5. </a:t>
            </a: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l-GR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θ</a:t>
            </a: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=k=Cos</a:t>
            </a:r>
            <a:r>
              <a:rPr lang="el-GR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n‡j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l-G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θ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 2n</a:t>
            </a:r>
            <a:r>
              <a:rPr lang="el-G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±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hLb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†h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c~Y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msL¨v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r>
              <a:rPr lang="en-US" dirty="0" smtClean="0"/>
              <a:t>6. </a:t>
            </a:r>
            <a:r>
              <a:rPr lang="en-US" dirty="0" smtClean="0">
                <a:solidFill>
                  <a:srgbClr val="00B050"/>
                </a:solidFill>
              </a:rPr>
              <a:t>tan</a:t>
            </a:r>
            <a:r>
              <a:rPr lang="el-GR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θ</a:t>
            </a: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=k=tan</a:t>
            </a:r>
            <a:r>
              <a:rPr lang="el-GR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n‡j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l-G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θ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=n</a:t>
            </a:r>
            <a:r>
              <a:rPr lang="el-G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l-G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hLb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†h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c~Y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msL¨v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dirty="0" smtClean="0"/>
          </a:p>
          <a:p>
            <a:endParaRPr lang="en-US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US" dirty="0" smtClean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38914" name="Equation" r:id="rId3" imgW="11412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610600" cy="1143000"/>
          </a:xfrm>
          <a:solidFill>
            <a:schemeClr val="accent1"/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2.  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wewfbœ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wÎ‡KvYwgwZK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mgxKi‡Yi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mgvav‡bi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m~Î</a:t>
            </a:r>
            <a:endParaRPr lang="en-US" b="1" u="sng" dirty="0" smtClean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153400" cy="4114800"/>
          </a:xfrm>
          <a:noFill/>
        </p:spPr>
        <p:txBody>
          <a:bodyPr>
            <a:normAutofit lnSpcReduction="10000"/>
          </a:bodyPr>
          <a:lstStyle/>
          <a:p>
            <a:r>
              <a:rPr lang="en-US" dirty="0" smtClean="0"/>
              <a:t>7. </a:t>
            </a: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Sin</a:t>
            </a:r>
            <a:r>
              <a:rPr lang="el-GR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θ</a:t>
            </a: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=1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n‡j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  </a:t>
            </a:r>
            <a:r>
              <a:rPr lang="el-G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θ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=(4n+1)</a:t>
            </a:r>
            <a:r>
              <a:rPr lang="el-G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/2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hLb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†h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c~Y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msL¨v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|</a:t>
            </a:r>
          </a:p>
          <a:p>
            <a:r>
              <a:rPr lang="en-US" dirty="0" smtClean="0"/>
              <a:t>8. </a:t>
            </a: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Sin</a:t>
            </a:r>
            <a:r>
              <a:rPr lang="el-GR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θ</a:t>
            </a: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= -1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n‡j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  </a:t>
            </a:r>
            <a:r>
              <a:rPr lang="el-G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θ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=(4n-1)</a:t>
            </a:r>
            <a:r>
              <a:rPr lang="el-G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/2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hLb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†h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c~Y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msL¨v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|</a:t>
            </a:r>
          </a:p>
          <a:p>
            <a:r>
              <a:rPr lang="en-US" dirty="0" smtClean="0"/>
              <a:t>9. </a:t>
            </a:r>
            <a:r>
              <a:rPr lang="en-US" dirty="0" smtClean="0">
                <a:solidFill>
                  <a:srgbClr val="00B050"/>
                </a:solidFill>
              </a:rPr>
              <a:t>Cos</a:t>
            </a:r>
            <a:r>
              <a:rPr lang="el-GR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θ</a:t>
            </a: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=1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n‡j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l-G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θ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=2n</a:t>
            </a:r>
            <a:r>
              <a:rPr lang="el-G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hLb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†h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c~Y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msL¨v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dirty="0" smtClean="0"/>
          </a:p>
          <a:p>
            <a:r>
              <a:rPr lang="en-US" dirty="0" smtClean="0"/>
              <a:t>10. </a:t>
            </a:r>
            <a:r>
              <a:rPr lang="en-US" dirty="0" smtClean="0">
                <a:solidFill>
                  <a:srgbClr val="00B050"/>
                </a:solidFill>
              </a:rPr>
              <a:t>Cos</a:t>
            </a:r>
            <a:r>
              <a:rPr lang="el-GR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θ</a:t>
            </a: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= -1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n‡j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l-G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θ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=(2n+1)</a:t>
            </a:r>
            <a:r>
              <a:rPr lang="el-G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hLb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†h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c~Y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msL¨v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dirty="0" smtClean="0"/>
          </a:p>
          <a:p>
            <a:endParaRPr lang="en-US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US" dirty="0" smtClean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39938" name="Equation" r:id="rId3" imgW="11412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mgm¨v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mgvavb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 Abykxjbx-7.2  </a:t>
            </a:r>
            <a:br>
              <a:rPr lang="en-US" b="1" u="sng" dirty="0" smtClean="0">
                <a:latin typeface="SutonnyMJ" pitchFamily="2" charset="0"/>
                <a:cs typeface="SutonnyMJ" pitchFamily="2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486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*** 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mgvavb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Ki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28(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     Cos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 -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Cos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=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Cos5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</a:t>
            </a:r>
            <a:endParaRPr lang="en-US" b="1" u="sng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mgvavbt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810000" y="1371600"/>
          <a:ext cx="509566" cy="457200"/>
        </p:xfrm>
        <a:graphic>
          <a:graphicData uri="http://schemas.openxmlformats.org/presentationml/2006/ole">
            <p:oleObj spid="_x0000_s40962" name="Equation" r:id="rId3" imgW="241200" imgH="21564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1619250" y="2286000"/>
          <a:ext cx="5905500" cy="4883150"/>
        </p:xfrm>
        <a:graphic>
          <a:graphicData uri="http://schemas.openxmlformats.org/presentationml/2006/ole">
            <p:oleObj spid="_x0000_s40965" name="Equation" r:id="rId4" imgW="2336760" imgH="21841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776</TotalTime>
  <Words>459</Words>
  <Application>Microsoft Office PowerPoint</Application>
  <PresentationFormat>On-screen Show (4:3)</PresentationFormat>
  <Paragraphs>63</Paragraphs>
  <Slides>14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Office Theme</vt:lpstr>
      <vt:lpstr>Equation</vt:lpstr>
      <vt:lpstr>Slide 1</vt:lpstr>
      <vt:lpstr>Slide 2</vt:lpstr>
      <vt:lpstr> AvR‡Ki cvV  Aa¨vq-7g Abykxjbx-7.2   </vt:lpstr>
      <vt:lpstr>cv‡Vi Kvw•LZ wkLb dj/D‡Ïk¨</vt:lpstr>
      <vt:lpstr>wÎ‡KvYwgwZK mgxKiY </vt:lpstr>
      <vt:lpstr> 2.  wewfbœ wÎ‡KvYwgwZK mgxKi‡Yi mgvav‡bi m~Î</vt:lpstr>
      <vt:lpstr> 2.  wewfbœ wÎ‡KvYwgwZK mgxKi‡Yi mgvav‡bi m~Î</vt:lpstr>
      <vt:lpstr> 2.  wewfbœ wÎ‡KvYwgwZK mgxKi‡Yi mgvav‡bi m~Î</vt:lpstr>
      <vt:lpstr> mgm¨v mgvavb Abykxjbx-7.2   </vt:lpstr>
      <vt:lpstr> mgm¨v mgvavb Abykxjbx-7.2   </vt:lpstr>
      <vt:lpstr>Slide 11</vt:lpstr>
      <vt:lpstr>Slide 12</vt:lpstr>
      <vt:lpstr>cvV g~j¨vqb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¯^vMZg </dc:title>
  <dc:creator>LAB</dc:creator>
  <cp:lastModifiedBy>USER</cp:lastModifiedBy>
  <cp:revision>191</cp:revision>
  <dcterms:created xsi:type="dcterms:W3CDTF">2015-04-27T04:04:14Z</dcterms:created>
  <dcterms:modified xsi:type="dcterms:W3CDTF">2016-11-17T06:38:34Z</dcterms:modified>
</cp:coreProperties>
</file>